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9" autoAdjust="0"/>
    <p:restoredTop sz="95274" autoAdjust="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4A7886-E69C-4D0A-8675-3A27E2D379DF}" type="datetime2">
              <a:rPr lang="zh-TW" altLang="en-US" smtClean="0">
                <a:latin typeface="細明體" panose="02020509000000000000" pitchFamily="49" charset="-120"/>
                <a:ea typeface="細明體" panose="02020509000000000000" pitchFamily="49" charset="-120"/>
              </a:rPr>
              <a:t>2017年10月26日</a:t>
            </a:fld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‹#›</a:t>
            </a:fld>
            <a:endParaRPr lang="en-US" altLang="zh-TW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6027572A-0634-4A80-9420-2A9C479FA489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7FB667E1-E601-4AAF-B95C-B25720D70A60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48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手繪多邊形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" name="手繪多邊形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" name="手繪多邊形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" name="手繪多邊形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" name="手繪多邊形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手繪多邊形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" name="手繪多邊形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" name="手繪多邊形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手繪多邊形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手繪多邊形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手繪多邊形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" name="手繪多邊形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5" name="手繪多邊形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​​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0" name="群組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49" name="手繪多邊形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手繪多邊形​​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2" name="手繪多邊形​​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3" name="手繪多邊形​​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​​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​​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​​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​​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​​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59" name="手繪多邊形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0" name="手繪多邊形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61" name="群組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手繪多邊形​​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​​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​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​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​​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​​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​​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0" name="手繪多邊形​​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1" name="手繪多邊形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2" name="手繪多邊形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3" name="手繪多邊形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4" name="手繪多邊形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5" name="手繪多邊形​​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6" name="手繪多邊形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7" name="手繪多邊形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8" name="手繪多邊形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9" name="手繪多邊形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0" name="手繪多邊形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81" name="群組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手繪多邊形​​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3" name="手繪多邊形​​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4" name="手繪多邊形​​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5" name="手繪多邊形​​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6" name="手繪多邊形​​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87" name="群組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9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0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1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2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3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手繪多邊形​​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6" name="手繪多邊形​​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7" name="手繪多邊形​​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8" name="手繪多邊形​​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9" name="群組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1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2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3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4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5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8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9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0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1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2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3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4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115" name="手繪多邊形​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16" name="手繪多邊形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17" name="群組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手繪多邊形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9" name="手繪多邊形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0" name="手繪多邊形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1" name="手繪多邊形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2" name="手繪多邊形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3" name="手繪多邊形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4" name="手繪多邊形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5" name="手繪多邊形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6" name="手繪多邊形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7" name="手繪多邊形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8" name="手繪多邊形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9" name="手繪多邊形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0" name="手繪多邊形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1" name="手繪多邊形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2" name="手繪多邊形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3" name="手繪多邊形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4" name="手繪多邊形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5" name="手繪多邊形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6" name="手繪多邊形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7" name="手繪多邊形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8" name="手繪多邊形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9" name="手繪多邊形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0" name="手繪多邊形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1" name="手繪多邊形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2" name="手繪多邊形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3" name="手繪多邊形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4" name="手繪多邊形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5" name="手繪多邊形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46" name="群組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手繪多邊形​​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8" name="手繪多邊形​​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9" name="手繪多邊形​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0" name="手繪多邊形​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1" name="手繪多邊形​​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2" name="手繪多邊形​​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3" name="手繪多邊形​​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4" name="手繪多邊形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5" name="手繪多邊形​​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6" name="手繪多邊形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7" name="手繪多邊形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8" name="手繪多邊形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9" name="手繪多邊形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0" name="手繪多邊形​​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1" name="手繪多邊形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2" name="手繪多邊形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3" name="手繪多邊形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4" name="手繪多邊形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5" name="手繪多邊形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6" name="手繪多邊形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7" name="手繪多邊形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8" name="手繪多邊形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9" name="手繪多邊形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0" name="手繪多邊形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71" name="群組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6" name="手繪多邊形​​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7" name="手繪多邊形​​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8" name="手繪多邊形​​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9" name="手繪多邊形​​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pPr rtl="0"/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26F7EF6-5B78-4C88-BD29-BCC8F9074FCA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8128358-86BF-4BE1-AE44-D087FAA2D3C0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78910"/>
            <a:ext cx="12192000" cy="1233424"/>
          </a:xfrm>
        </p:spPr>
        <p:txBody>
          <a:bodyPr rtlCol="0" anchor="ctr">
            <a:normAutofit/>
          </a:bodyPr>
          <a:lstStyle>
            <a:lvl1pPr algn="ctr">
              <a:defRPr sz="40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pPr rtl="0"/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953037" y="1485900"/>
            <a:ext cx="9710391" cy="4152901"/>
          </a:xfrm>
        </p:spPr>
        <p:txBody>
          <a:bodyPr rtlCol="0">
            <a:normAutofit/>
          </a:bodyPr>
          <a:lstStyle>
            <a:lvl1pPr>
              <a:defRPr sz="32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 sz="2800"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 sz="2400"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 sz="2000"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 sz="2000"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 dirty="0" smtClean="0"/>
              <a:t>編輯母片文字樣式</a:t>
            </a:r>
          </a:p>
          <a:p>
            <a:pPr lvl="1" rtl="0"/>
            <a:r>
              <a:rPr lang="zh-TW" altLang="en-US" dirty="0" smtClean="0"/>
              <a:t>第二層</a:t>
            </a:r>
          </a:p>
          <a:p>
            <a:pPr lvl="2" rtl="0"/>
            <a:r>
              <a:rPr lang="zh-TW" altLang="en-US" dirty="0" smtClean="0"/>
              <a:t>第三層</a:t>
            </a:r>
          </a:p>
          <a:p>
            <a:pPr lvl="3" rtl="0"/>
            <a:r>
              <a:rPr lang="zh-TW" altLang="en-US" dirty="0" smtClean="0"/>
              <a:t>第四層</a:t>
            </a:r>
          </a:p>
          <a:p>
            <a:pPr lvl="4" rtl="0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1B9076-0067-4F32-B6D1-9C31E42ECC73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33E40E8-A7AC-40A6-B203-C51F50516F94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622E5CE-50DE-4091-87FA-1AC56BE031B7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18DC7A5-D8FB-4063-B028-D6E3FB48D178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​​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7" name="手繪多邊形​​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8" name="手繪多邊形​​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9" name="群組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" name="手繪多邊形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5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0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1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9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0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1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2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3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9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0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1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2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0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1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2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3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4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5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6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7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8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9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0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1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2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3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4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5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6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7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8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9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0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1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2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3" name="群組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手繪多邊形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5" name="手繪多邊形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6" name="手繪多邊形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7" name="手繪多邊形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8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9" name="手繪多邊形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0" name="手繪多邊形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1" name="手繪多邊形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2" name="手繪多邊形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3" name="手繪多邊形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4" name="手繪多邊形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5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6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7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8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9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0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1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2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3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4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5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6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7" name="手繪多邊形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8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9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0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1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2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3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4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5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6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7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8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9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0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1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2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3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4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5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6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7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8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9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0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1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2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3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4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5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6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7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8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9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0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1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2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3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4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5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6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7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8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9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0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1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2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3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4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5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6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7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8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9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0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1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2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3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4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5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6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77" name="群組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9" name="手繪多邊形​​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0" name="手繪多邊形​​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1" name="手繪多邊形​​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2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3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4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5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6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7" name="手繪多邊形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8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9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0" name="手繪多邊形​​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1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2" name="手繪多邊形​​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3" name="手繪多邊形​​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4" name="手繪多邊形​​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5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6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7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8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9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0" name="手繪多邊形​​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1" name="手繪多邊形​​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2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3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4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5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6" name="手繪多邊形​​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7" name="手繪多邊形​​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8" name="手繪多邊形​​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9" name="手繪多邊形​​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0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1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2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3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4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5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6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7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8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9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0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1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2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3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4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5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6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7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8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9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0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1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2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3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4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5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6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7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8" name="手繪多邊形​​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9" name="手繪多邊形​​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0" name="手繪多邊形​​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1" name="手繪多邊形​​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2" name="手繪多邊形​​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3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4" name="手繪多邊形​​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5" name="手繪多邊形​​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6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7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8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9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0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1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2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3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4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5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6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7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8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9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60" name="群組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手繪多邊形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2" name="手繪多邊形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3" name="手繪多邊形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4" name="手繪多邊形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5" name="手繪多邊形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6" name="手繪多邊形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7" name="手繪多邊形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8" name="手繪多邊形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9" name="手繪多邊形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0" name="手繪多邊形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1" name="手繪多邊形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2" name="手繪多邊形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3" name="手繪多邊形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4" name="手繪多邊形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5" name="手繪多邊形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6" name="手繪多邊形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7" name="手繪多邊形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8" name="手繪多邊形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9" name="手繪多邊形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0" name="手繪多邊形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1" name="手繪多邊形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2" name="手繪多邊形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3" name="手繪多邊形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4" name="手繪多邊形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5" name="手繪多邊形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6" name="手繪多邊形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7" name="手繪多邊形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8" name="手繪多邊形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89" name="群組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手繪多邊形​​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1" name="橢圓​​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2" name="手繪多邊形​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3" name="手繪多邊形​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4" name="手繪多邊形​​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5" name="手繪多邊形​​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6" name="手繪多邊形​​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7" name="手繪多邊形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8" name="手繪多邊形​​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9" name="手繪多邊形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0" name="手繪多邊形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1" name="手繪多邊形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2" name="手繪多邊形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3" name="手繪多邊形​​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4" name="手繪多邊形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5" name="手繪多邊形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6" name="手繪多邊形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7" name="手繪多邊形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8" name="手繪多邊形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9" name="手繪多邊形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310" name="手繪多邊形​​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311" name="群組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手繪多邊形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3" name="手繪多邊形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4" name="手繪多邊形​​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5" name="手繪多邊形​​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6" name="手繪多邊形​​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7" name="手繪多邊形​​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8" name="手繪多邊形​​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9" name="手繪多邊形​​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0" name="手繪多邊形​​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1" name="手繪多邊形​​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2" name="手繪多邊形​​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3" name="手繪多邊形​​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4" name="手繪多邊形​​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5" name="手繪多邊形​​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6" name="手繪多邊形​​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7" name="手繪多邊形​​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8" name="手繪多邊形​​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9" name="手繪多邊形​​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0" name="手繪多邊形​​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1" name="手繪多邊形​​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2" name="手繪多邊形​​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3" name="手繪多邊形​​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4" name="手繪多邊形​​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5" name="手繪多邊形​​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6" name="手繪多邊形​​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7" name="手繪多邊形​​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8" name="手繪多邊形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9" name="手繪多邊形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0" name="手繪多邊形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1" name="手繪多邊形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2" name="手繪多邊形​​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3" name="手繪多邊形​​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4" name="手繪多邊形​​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5" name="手繪多邊形​​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6" name="手繪多邊形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7" name="手繪多邊形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348" name="群組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群組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手繪多邊形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6" name="手繪多邊形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7" name="手繪多邊形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8" name="手繪多邊形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9" name="手繪多邊形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0" name="手繪多邊形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1" name="手繪多邊形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2" name="手繪多邊形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3" name="手繪多邊形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4" name="手繪多邊形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5" name="手繪多邊形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6" name="手繪多邊形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7" name="手繪多邊形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8" name="手繪多邊形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9" name="手繪多邊形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0" name="手繪多邊形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1" name="手繪多邊形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2" name="手繪多邊形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3" name="手繪多邊形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4" name="手繪多邊形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5" name="手繪多邊形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6" name="手繪多邊形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7" name="手繪多邊形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8" name="手繪多邊形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9" name="手繪多邊形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0" name="手繪多邊形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1" name="手繪多邊形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2" name="手繪多邊形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3" name="手繪多邊形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4" name="手繪多邊形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5" name="手繪多邊形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6" name="手繪多邊形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7" name="手繪多邊形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8" name="手繪多邊形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9" name="手繪多邊形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0" name="手繪多邊形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1" name="手繪多邊形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2" name="手繪多邊形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3" name="手繪多邊形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4" name="手繪多邊形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5" name="手繪多邊形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6" name="手繪多邊形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7" name="手繪多邊形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8" name="手繪多邊形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9" name="手繪多邊形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20" name="手繪多邊形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21" name="手繪多邊形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0" name="群組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手繪多邊形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7" name="手繪多邊形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8" name="手繪多邊形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9" name="手繪多邊形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0" name="手繪多邊形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1" name="手繪多邊形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2" name="手繪多邊形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3" name="手繪多邊形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4" name="手繪多邊形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1" name="群組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手繪多邊形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0" name="手繪多邊形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1" name="手繪多邊形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2" name="手繪多邊形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3" name="手繪多邊形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4" name="手繪多邊形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5" name="手繪多邊形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2" name="群組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手繪多邊形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4" name="手繪多邊形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5" name="手繪多邊形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6" name="手繪多邊形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7" name="手繪多邊形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8" name="手繪多邊形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</p:grpSp>
      <p:grpSp>
        <p:nvGrpSpPr>
          <p:cNvPr id="422" name="群組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4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5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0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31" name="群組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3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4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5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6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7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8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9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40" name="群組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3" name="手繪多邊形​​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4" name="手繪多邊形​​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5" name="手繪多邊形​​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6" name="手繪多邊形​​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7" name="手繪多邊形​​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67FB326-09BA-4C4B-85DC-25848ABE508E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42AA930-071B-4D31-942E-248AE87D3587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4BFAAA-1205-491F-95F1-844FB0E38A2B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7FF3C93-EEA5-4646-BDA0-2DCD844B8D7B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8" name="手繪多邊形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9" name="手繪多邊形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0" name="群組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手繪多邊形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6" name="群組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手繪多邊形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34" name="群組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手繪多邊形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0" name="手繪多邊形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1" name="手繪多邊形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3" name="群組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手繪多邊形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9" name="手繪多邊形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0" name="手繪多邊形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1" name="手繪多邊形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52" name="群組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0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61" name="群組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751297" y="6601968"/>
            <a:ext cx="126627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A3D97914-47BC-412D-AA3F-505857C493CE}" type="datetime2">
              <a:rPr lang="zh-TW" altLang="en-US" smtClean="0"/>
              <a:pPr/>
              <a:t>2017年10月26日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CA8D9AD5-F248-4919-864A-CFD76CC027D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46909" y="165019"/>
            <a:ext cx="10794797" cy="4383230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4800" b="1" dirty="0" smtClean="0"/>
              <a:t>建築物設置無障礙設施設備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zh-TW" altLang="en-US" sz="4800" b="1" dirty="0" smtClean="0"/>
              <a:t>勘檢人員培訓講習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zh-TW" altLang="en-US" sz="4800" b="1" dirty="0" smtClean="0"/>
              <a:t>學員</a:t>
            </a:r>
            <a:r>
              <a:rPr lang="zh-TW" altLang="en-US" sz="4800" b="1" dirty="0"/>
              <a:t>須知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學員須知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2226" y="1472838"/>
            <a:ext cx="9710391" cy="4901836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rabicPeriod"/>
            </a:pPr>
            <a:r>
              <a:rPr lang="zh-TW" altLang="en-US" dirty="0" smtClean="0"/>
              <a:t>學員報到後，請於簽到表上簽名，每日均須於上、下午個別簽到及簽退</a:t>
            </a:r>
            <a:r>
              <a:rPr lang="en-US" altLang="zh-TW" b="1" u="sng" dirty="0" smtClean="0">
                <a:solidFill>
                  <a:srgbClr val="FF0000"/>
                </a:solidFill>
              </a:rPr>
              <a:t>(</a:t>
            </a:r>
            <a:r>
              <a:rPr lang="zh-TW" altLang="en-US" b="1" u="sng" dirty="0" smtClean="0">
                <a:solidFill>
                  <a:srgbClr val="FF0000"/>
                </a:solidFill>
              </a:rPr>
              <a:t>一天共</a:t>
            </a:r>
            <a:r>
              <a:rPr lang="en-US" altLang="zh-TW" b="1" u="sng" dirty="0" smtClean="0">
                <a:solidFill>
                  <a:srgbClr val="FF0000"/>
                </a:solidFill>
              </a:rPr>
              <a:t>4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次</a:t>
            </a:r>
            <a:r>
              <a:rPr lang="en-US" altLang="zh-TW" b="1" u="sng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/>
              <a:t>，請勿缺課。</a:t>
            </a:r>
            <a:endParaRPr lang="en-US" altLang="zh-TW" dirty="0" smtClean="0"/>
          </a:p>
          <a:p>
            <a:pPr marL="560070" indent="-514350">
              <a:buFont typeface="+mj-lt"/>
              <a:buAutoNum type="arabicPeriod"/>
            </a:pPr>
            <a:r>
              <a:rPr lang="zh-TW" altLang="en-US" dirty="0" smtClean="0"/>
              <a:t>入座後請勿任意走動，影響上課秩序。</a:t>
            </a:r>
            <a:endParaRPr lang="en-US" altLang="zh-TW" dirty="0" smtClean="0"/>
          </a:p>
          <a:p>
            <a:pPr marL="560070" indent="-514350">
              <a:buFont typeface="+mj-lt"/>
              <a:buAutoNum type="arabicPeriod"/>
            </a:pPr>
            <a:r>
              <a:rPr lang="zh-TW" altLang="en-US" dirty="0" smtClean="0"/>
              <a:t>上課後請將手機</a:t>
            </a:r>
            <a:r>
              <a:rPr lang="zh-TW" altLang="en-US" b="1" u="sng" dirty="0" smtClean="0">
                <a:solidFill>
                  <a:srgbClr val="FF0000"/>
                </a:solidFill>
              </a:rPr>
              <a:t>轉為震動或關機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60070" indent="-514350">
              <a:buFont typeface="+mj-lt"/>
              <a:buAutoNum type="arabicPeriod"/>
            </a:pPr>
            <a:r>
              <a:rPr lang="zh-TW" altLang="en-US" dirty="0" smtClean="0"/>
              <a:t>為</a:t>
            </a:r>
            <a:r>
              <a:rPr lang="zh-TW" altLang="en-US" dirty="0"/>
              <a:t>不</a:t>
            </a:r>
            <a:r>
              <a:rPr lang="zh-TW" altLang="en-US" dirty="0" smtClean="0"/>
              <a:t>影響課堂進行，</a:t>
            </a:r>
            <a:r>
              <a:rPr lang="zh-TW" altLang="en-US" dirty="0"/>
              <a:t>講師上課資料將於課後公布至官網，上課資料也可於當天中午休息或是課程結束後進行拷貝，請勿於下課</a:t>
            </a:r>
            <a:r>
              <a:rPr lang="en-US" altLang="zh-TW" dirty="0"/>
              <a:t>10</a:t>
            </a:r>
            <a:r>
              <a:rPr lang="zh-TW" altLang="en-US" dirty="0"/>
              <a:t>分鐘時進行</a:t>
            </a:r>
            <a:r>
              <a:rPr lang="zh-TW" altLang="en-US" dirty="0" smtClean="0"/>
              <a:t>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3125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教學考核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4137" y="1485900"/>
            <a:ext cx="10972800" cy="5280660"/>
          </a:xfrm>
        </p:spPr>
        <p:txBody>
          <a:bodyPr/>
          <a:lstStyle/>
          <a:p>
            <a:r>
              <a:rPr lang="zh-TW" altLang="en-US" dirty="0" smtClean="0"/>
              <a:t>參加人員於講習完畢並經測驗合格，方能取得由「內政部營建署」及「社團法人中華民國脊隨損傷者聯合會」共同具名發給結業證書，如有下列情形，不予核發證書。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請假時數</a:t>
            </a:r>
            <a:r>
              <a:rPr lang="zh-TW" altLang="en-US" b="1" dirty="0" smtClean="0">
                <a:solidFill>
                  <a:srgbClr val="FF0000"/>
                </a:solidFill>
              </a:rPr>
              <a:t>超過</a:t>
            </a:r>
            <a:r>
              <a:rPr lang="en-US" altLang="zh-TW" b="1" dirty="0" smtClean="0">
                <a:solidFill>
                  <a:srgbClr val="FF0000"/>
                </a:solidFill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</a:rPr>
              <a:t>小時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遲到、早退超過</a:t>
            </a:r>
            <a:r>
              <a:rPr lang="en-US" altLang="zh-TW" dirty="0" smtClean="0"/>
              <a:t>10</a:t>
            </a:r>
            <a:r>
              <a:rPr lang="zh-TW" altLang="en-US" dirty="0" smtClean="0"/>
              <a:t>分鐘該節視同曠課，</a:t>
            </a:r>
            <a:r>
              <a:rPr lang="zh-TW" altLang="en-US" b="1" dirty="0" smtClean="0">
                <a:solidFill>
                  <a:srgbClr val="FF0000"/>
                </a:solidFill>
              </a:rPr>
              <a:t>曠課時間不得超過</a:t>
            </a:r>
            <a:r>
              <a:rPr lang="en-US" altLang="zh-TW" b="1" dirty="0" smtClean="0">
                <a:solidFill>
                  <a:srgbClr val="FF0000"/>
                </a:solidFill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</a:rPr>
              <a:t>小時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培訓人員需</a:t>
            </a:r>
            <a:r>
              <a:rPr lang="zh-TW" altLang="en-US" b="1" dirty="0" smtClean="0">
                <a:solidFill>
                  <a:srgbClr val="FF0000"/>
                </a:solidFill>
              </a:rPr>
              <a:t>親自參訓</a:t>
            </a:r>
            <a:r>
              <a:rPr lang="zh-TW" altLang="en-US" dirty="0" smtClean="0"/>
              <a:t>，如有代理上課情事，撤銷參訓資格。</a:t>
            </a:r>
            <a:endParaRPr lang="en-US" altLang="zh-TW" dirty="0" smtClean="0"/>
          </a:p>
          <a:p>
            <a:pPr marL="4572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611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考場須知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試卷</a:t>
            </a:r>
            <a:r>
              <a:rPr lang="zh-TW" altLang="en-US" b="1" u="sng" dirty="0" smtClean="0">
                <a:solidFill>
                  <a:srgbClr val="FF0000"/>
                </a:solidFill>
              </a:rPr>
              <a:t>請先寫上姓名、編號</a:t>
            </a:r>
            <a:r>
              <a:rPr lang="zh-TW" altLang="en-US" dirty="0" smtClean="0"/>
              <a:t>再開始作答。</a:t>
            </a:r>
            <a:endParaRPr lang="en-US" altLang="zh-TW" dirty="0" smtClean="0"/>
          </a:p>
          <a:p>
            <a:r>
              <a:rPr lang="zh-TW" altLang="en-US" dirty="0" smtClean="0"/>
              <a:t>考試時間為</a:t>
            </a:r>
            <a:r>
              <a:rPr lang="en-US" altLang="zh-TW" b="1" dirty="0" smtClean="0">
                <a:solidFill>
                  <a:srgbClr val="FF0000"/>
                </a:solidFill>
              </a:rPr>
              <a:t>40</a:t>
            </a:r>
            <a:r>
              <a:rPr lang="zh-TW" altLang="en-US" b="1" dirty="0" smtClean="0">
                <a:solidFill>
                  <a:srgbClr val="FF0000"/>
                </a:solidFill>
              </a:rPr>
              <a:t>分鐘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交卷時請將試題卷交予監考人員後，逕自離開，試卷不得帶離考場，若未交回試卷，成績以</a:t>
            </a:r>
            <a:r>
              <a:rPr lang="en-US" altLang="zh-TW" dirty="0" smtClean="0"/>
              <a:t>0</a:t>
            </a:r>
            <a:r>
              <a:rPr lang="zh-TW" altLang="en-US" dirty="0" smtClean="0"/>
              <a:t>分計算。</a:t>
            </a:r>
            <a:endParaRPr lang="en-US" altLang="zh-TW" dirty="0" smtClean="0"/>
          </a:p>
          <a:p>
            <a:r>
              <a:rPr lang="zh-TW" altLang="en-US" dirty="0" smtClean="0"/>
              <a:t>擾亂考場秩序者，成績以</a:t>
            </a:r>
            <a:r>
              <a:rPr lang="en-US" altLang="zh-TW" dirty="0" smtClean="0"/>
              <a:t>0</a:t>
            </a:r>
            <a:r>
              <a:rPr lang="zh-TW" altLang="en-US" dirty="0" smtClean="0"/>
              <a:t>分計算並喪失考試資格。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817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返校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1771_TF02895269.potx" id="{E520B431-7946-410B-823A-4C608060E591}" vid="{BBCC4DC1-3964-466B-9C8B-212AB5EB7615}"/>
    </a:ext>
  </a:extLst>
</a:theme>
</file>

<file path=ppt/theme/theme2.xml><?xml version="1.0" encoding="utf-8"?>
<a:theme xmlns:a="http://schemas.openxmlformats.org/drawingml/2006/main" name="Office 佈景主題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tf02895269</Template>
  <TotalTime>15</TotalTime>
  <Words>258</Words>
  <Application>Microsoft Office PowerPoint</Application>
  <PresentationFormat>寬螢幕</PresentationFormat>
  <Paragraphs>17</Paragraphs>
  <Slides>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細明體</vt:lpstr>
      <vt:lpstr>標楷體</vt:lpstr>
      <vt:lpstr>Arial</vt:lpstr>
      <vt:lpstr>返校 16x9</vt:lpstr>
      <vt:lpstr>建築物設置無障礙設施設備 勘檢人員培訓講習  學員須知</vt:lpstr>
      <vt:lpstr>學員須知</vt:lpstr>
      <vt:lpstr>教學考核</vt:lpstr>
      <vt:lpstr>考場須知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建築物設置無障礙設施設備 勘檢人員培訓講習  學員須知</dc:title>
  <dc:creator>Snoopy</dc:creator>
  <cp:lastModifiedBy>Snoopy</cp:lastModifiedBy>
  <cp:revision>2</cp:revision>
  <dcterms:created xsi:type="dcterms:W3CDTF">2017-10-25T16:02:01Z</dcterms:created>
  <dcterms:modified xsi:type="dcterms:W3CDTF">2017-10-25T16:17:41Z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